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60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53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12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63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217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09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73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66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829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664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08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4599F-F946-441F-B516-4366B6A17F22}" type="datetimeFigureOut">
              <a:rPr lang="zh-CN" altLang="en-US" smtClean="0"/>
              <a:t>2016/5/18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6D1B3-820B-435B-82C4-9850CFD20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777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ls.cdb.com.c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58.213.129.204/infoms/identity/index.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2016</a:t>
            </a:r>
            <a:r>
              <a:rPr lang="zh-CN" altLang="zh-CN" b="1"/>
              <a:t>年度生源地信用</a:t>
            </a:r>
            <a:r>
              <a:rPr lang="zh-CN" altLang="zh-CN"/>
              <a:t/>
            </a:r>
            <a:br>
              <a:rPr lang="zh-CN" altLang="zh-CN"/>
            </a:br>
            <a:r>
              <a:rPr lang="zh-CN" altLang="zh-CN" b="1"/>
              <a:t>助学贷款续贷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3786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一、非江苏籍学生续贷</a:t>
            </a:r>
            <a:r>
              <a:rPr lang="zh-CN" altLang="zh-CN" dirty="0" smtClean="0"/>
              <a:t>流程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zh-CN" dirty="0"/>
              <a:t>、通过国家开发银行申请续贷</a:t>
            </a:r>
          </a:p>
          <a:p>
            <a:pPr marL="0" indent="0">
              <a:buNone/>
            </a:pPr>
            <a:r>
              <a:rPr lang="en-US" altLang="zh-CN" dirty="0" smtClean="0"/>
              <a:t>         </a:t>
            </a:r>
            <a:r>
              <a:rPr lang="zh-CN" altLang="zh-CN" dirty="0" smtClean="0">
                <a:solidFill>
                  <a:srgbClr val="FF0000"/>
                </a:solidFill>
              </a:rPr>
              <a:t>学生</a:t>
            </a:r>
            <a:r>
              <a:rPr lang="zh-CN" altLang="zh-CN" dirty="0">
                <a:solidFill>
                  <a:srgbClr val="FF0000"/>
                </a:solidFill>
              </a:rPr>
              <a:t>通过国家开发银行</a:t>
            </a:r>
            <a:r>
              <a:rPr lang="zh-CN" altLang="zh-CN" dirty="0" smtClean="0">
                <a:solidFill>
                  <a:srgbClr val="FF0000"/>
                </a:solidFill>
              </a:rPr>
              <a:t>系统</a:t>
            </a:r>
            <a:r>
              <a:rPr lang="zh-CN" altLang="en-US" dirty="0">
                <a:solidFill>
                  <a:srgbClr val="FF0000"/>
                </a:solidFill>
              </a:rPr>
              <a:t>（</a:t>
            </a:r>
            <a:r>
              <a:rPr lang="en-US" altLang="zh-CN" dirty="0" smtClean="0">
                <a:hlinkClick r:id="rId2"/>
              </a:rPr>
              <a:t>https</a:t>
            </a:r>
            <a:r>
              <a:rPr lang="en-US" altLang="zh-CN" dirty="0">
                <a:hlinkClick r:id="rId2"/>
              </a:rPr>
              <a:t>://sls.cdb.com.cn</a:t>
            </a:r>
            <a:r>
              <a:rPr lang="en-US" altLang="zh-CN" dirty="0" smtClean="0">
                <a:hlinkClick r:id="rId2"/>
              </a:rPr>
              <a:t>/</a:t>
            </a:r>
            <a:r>
              <a:rPr lang="zh-CN" altLang="en-US" dirty="0">
                <a:solidFill>
                  <a:srgbClr val="FF0000"/>
                </a:solidFill>
              </a:rPr>
              <a:t>）</a:t>
            </a:r>
            <a:r>
              <a:rPr lang="zh-CN" altLang="zh-CN" dirty="0" smtClean="0">
                <a:solidFill>
                  <a:srgbClr val="FF0000"/>
                </a:solidFill>
              </a:rPr>
              <a:t>填写</a:t>
            </a:r>
            <a:r>
              <a:rPr lang="zh-CN" altLang="zh-CN" dirty="0">
                <a:solidFill>
                  <a:srgbClr val="FF0000"/>
                </a:solidFill>
              </a:rPr>
              <a:t>续贷声明（</a:t>
            </a:r>
            <a:r>
              <a:rPr lang="en-US" altLang="zh-CN" dirty="0">
                <a:solidFill>
                  <a:srgbClr val="FF0000"/>
                </a:solidFill>
              </a:rPr>
              <a:t>5</a:t>
            </a:r>
            <a:r>
              <a:rPr lang="zh-CN" altLang="zh-CN" dirty="0">
                <a:solidFill>
                  <a:srgbClr val="FF0000"/>
                </a:solidFill>
              </a:rPr>
              <a:t>月</a:t>
            </a:r>
            <a:r>
              <a:rPr lang="en-US" altLang="zh-CN" dirty="0">
                <a:solidFill>
                  <a:srgbClr val="FF0000"/>
                </a:solidFill>
              </a:rPr>
              <a:t>25</a:t>
            </a:r>
            <a:r>
              <a:rPr lang="zh-CN" altLang="zh-CN" dirty="0">
                <a:solidFill>
                  <a:srgbClr val="FF0000"/>
                </a:solidFill>
              </a:rPr>
              <a:t>号前）</a:t>
            </a:r>
            <a:r>
              <a:rPr lang="zh-CN" altLang="zh-CN" dirty="0"/>
              <a:t>——学校学生资助管理中心审核通过（</a:t>
            </a:r>
            <a:r>
              <a:rPr lang="en-US" altLang="zh-CN" dirty="0"/>
              <a:t>5</a:t>
            </a:r>
            <a:r>
              <a:rPr lang="zh-CN" altLang="zh-CN" dirty="0"/>
              <a:t>月</a:t>
            </a:r>
            <a:r>
              <a:rPr lang="en-US" altLang="zh-CN" dirty="0"/>
              <a:t>30</a:t>
            </a:r>
            <a:r>
              <a:rPr lang="zh-CN" altLang="zh-CN" dirty="0"/>
              <a:t>号前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marL="0" indent="0">
              <a:buNone/>
            </a:pPr>
            <a:endParaRPr lang="zh-CN" altLang="zh-CN" dirty="0"/>
          </a:p>
          <a:p>
            <a:r>
              <a:rPr lang="en-US" altLang="zh-CN" dirty="0"/>
              <a:t>2</a:t>
            </a:r>
            <a:r>
              <a:rPr lang="zh-CN" altLang="zh-CN" dirty="0"/>
              <a:t>、通过其他银行申请续贷（福建、黑龙江等地）</a:t>
            </a:r>
          </a:p>
          <a:p>
            <a:pPr marL="0" indent="0">
              <a:buNone/>
            </a:pPr>
            <a:r>
              <a:rPr lang="en-US" altLang="zh-CN" dirty="0" smtClean="0"/>
              <a:t>         </a:t>
            </a:r>
            <a:r>
              <a:rPr lang="zh-CN" altLang="zh-CN" dirty="0" smtClean="0">
                <a:solidFill>
                  <a:srgbClr val="FF0000"/>
                </a:solidFill>
              </a:rPr>
              <a:t>学生</a:t>
            </a:r>
            <a:r>
              <a:rPr lang="zh-CN" altLang="zh-CN" dirty="0">
                <a:solidFill>
                  <a:srgbClr val="FF0000"/>
                </a:solidFill>
              </a:rPr>
              <a:t>携带申请续贷所需的证明材料到学校资助管理</a:t>
            </a:r>
            <a:r>
              <a:rPr lang="zh-CN" altLang="zh-CN" dirty="0" smtClean="0">
                <a:solidFill>
                  <a:srgbClr val="FF0000"/>
                </a:solidFill>
              </a:rPr>
              <a:t>中心</a:t>
            </a:r>
            <a:r>
              <a:rPr lang="zh-CN" altLang="en-US" dirty="0" smtClean="0">
                <a:solidFill>
                  <a:srgbClr val="FF0000"/>
                </a:solidFill>
              </a:rPr>
              <a:t>（九龙湖校区）</a:t>
            </a:r>
            <a:r>
              <a:rPr lang="zh-CN" altLang="zh-CN" dirty="0" smtClean="0">
                <a:solidFill>
                  <a:srgbClr val="FF0000"/>
                </a:solidFill>
              </a:rPr>
              <a:t>盖章</a:t>
            </a:r>
            <a:r>
              <a:rPr lang="zh-CN" altLang="zh-CN" dirty="0">
                <a:solidFill>
                  <a:srgbClr val="FF0000"/>
                </a:solidFill>
              </a:rPr>
              <a:t>（</a:t>
            </a:r>
            <a:r>
              <a:rPr lang="en-US" altLang="zh-CN" dirty="0">
                <a:solidFill>
                  <a:srgbClr val="FF0000"/>
                </a:solidFill>
              </a:rPr>
              <a:t>5</a:t>
            </a:r>
            <a:r>
              <a:rPr lang="zh-CN" altLang="zh-CN" dirty="0">
                <a:solidFill>
                  <a:srgbClr val="FF0000"/>
                </a:solidFill>
              </a:rPr>
              <a:t>月</a:t>
            </a:r>
            <a:r>
              <a:rPr lang="en-US" altLang="zh-CN" dirty="0">
                <a:solidFill>
                  <a:srgbClr val="FF0000"/>
                </a:solidFill>
              </a:rPr>
              <a:t>30</a:t>
            </a:r>
            <a:r>
              <a:rPr lang="zh-CN" altLang="zh-CN" dirty="0">
                <a:solidFill>
                  <a:srgbClr val="FF0000"/>
                </a:solidFill>
              </a:rPr>
              <a:t>号前）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0171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二、江苏籍学生续贷流程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 </a:t>
            </a:r>
            <a:r>
              <a:rPr lang="zh-CN" altLang="zh-CN" dirty="0" smtClean="0"/>
              <a:t>院</a:t>
            </a:r>
            <a:r>
              <a:rPr lang="zh-CN" altLang="zh-CN" dirty="0"/>
              <a:t>（系）于</a:t>
            </a:r>
            <a:r>
              <a:rPr lang="en-US" altLang="zh-CN" dirty="0"/>
              <a:t>2016</a:t>
            </a:r>
            <a:r>
              <a:rPr lang="zh-CN" altLang="zh-CN" dirty="0"/>
              <a:t>年</a:t>
            </a:r>
            <a:r>
              <a:rPr lang="en-US" altLang="zh-CN" dirty="0"/>
              <a:t>5</a:t>
            </a:r>
            <a:r>
              <a:rPr lang="zh-CN" altLang="zh-CN" dirty="0"/>
              <a:t>月</a:t>
            </a:r>
            <a:r>
              <a:rPr lang="en-US" altLang="zh-CN" dirty="0"/>
              <a:t>25</a:t>
            </a:r>
            <a:r>
              <a:rPr lang="zh-CN" altLang="zh-CN" dirty="0"/>
              <a:t>日前，在江苏省学生资助管理信息系统中进行学生信息录入、审核和提交操作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endParaRPr lang="zh-CN" altLang="zh-CN" dirty="0"/>
          </a:p>
          <a:p>
            <a:pPr marL="0" indent="0">
              <a:buNone/>
            </a:pPr>
            <a:r>
              <a:rPr lang="en-US" altLang="zh-CN" dirty="0" smtClean="0"/>
              <a:t>         </a:t>
            </a:r>
            <a:r>
              <a:rPr lang="zh-CN" altLang="zh-CN" dirty="0" smtClean="0"/>
              <a:t>按</a:t>
            </a:r>
            <a:r>
              <a:rPr lang="zh-CN" altLang="zh-CN" dirty="0"/>
              <a:t>以下步骤操作：进入生源地贷款（申请受理）——院（系）登记预申请——新增（填写学生信息）——上报高校审核（填写学生信息时，务必完整如实地填写，待所有学生全部申请后再以学院为单位提交院系审核）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2111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638978"/>
            <a:ext cx="10515600" cy="5537985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示例：以建筑学院（研）为例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登陆</a:t>
            </a:r>
            <a:r>
              <a:rPr lang="zh-CN" altLang="zh-CN" dirty="0"/>
              <a:t>网址：</a:t>
            </a:r>
            <a:r>
              <a:rPr lang="en-US" altLang="zh-CN" dirty="0">
                <a:hlinkClick r:id="rId2"/>
              </a:rPr>
              <a:t>http://</a:t>
            </a:r>
            <a:r>
              <a:rPr lang="en-US" altLang="zh-CN" dirty="0" smtClean="0">
                <a:hlinkClick r:id="rId2"/>
              </a:rPr>
              <a:t>58.213.129.204/infoms/identity/index.c</a:t>
            </a:r>
            <a:r>
              <a:rPr lang="en-US" altLang="zh-CN" dirty="0" smtClean="0"/>
              <a:t> </a:t>
            </a:r>
          </a:p>
          <a:p>
            <a:pPr marL="0" indent="0"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、账户：</a:t>
            </a:r>
            <a:r>
              <a:rPr lang="en-US" altLang="zh-CN" u="sng" dirty="0"/>
              <a:t>320002346-Y001</a:t>
            </a:r>
            <a:r>
              <a:rPr lang="en-US" altLang="zh-CN" dirty="0" smtClean="0"/>
              <a:t> </a:t>
            </a:r>
            <a:r>
              <a:rPr lang="zh-CN" altLang="en-US" dirty="0" smtClean="0"/>
              <a:t>；密码：</a:t>
            </a:r>
            <a:r>
              <a:rPr lang="en-US" altLang="zh-CN" dirty="0" smtClean="0"/>
              <a:t>123</a:t>
            </a: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526" y="2374268"/>
            <a:ext cx="8858397" cy="448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982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199" y="495760"/>
            <a:ext cx="11353801" cy="5681204"/>
          </a:xfrm>
        </p:spPr>
        <p:txBody>
          <a:bodyPr/>
          <a:lstStyle/>
          <a:p>
            <a:r>
              <a:rPr lang="en-US" altLang="zh-CN" dirty="0" smtClean="0"/>
              <a:t>3</a:t>
            </a:r>
            <a:r>
              <a:rPr lang="zh-CN" altLang="en-US" dirty="0" smtClean="0"/>
              <a:t>、输入学生信息，“</a:t>
            </a:r>
            <a:r>
              <a:rPr lang="en-US" altLang="zh-CN" dirty="0" smtClean="0"/>
              <a:t>*</a:t>
            </a:r>
            <a:r>
              <a:rPr lang="zh-CN" altLang="en-US" dirty="0" smtClean="0"/>
              <a:t>”信息必须填写，信息无误后保存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7524"/>
            <a:ext cx="12192001" cy="55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597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661012"/>
            <a:ext cx="10515600" cy="5515951"/>
          </a:xfrm>
        </p:spPr>
        <p:txBody>
          <a:bodyPr/>
          <a:lstStyle/>
          <a:p>
            <a:r>
              <a:rPr lang="en-US" altLang="zh-CN" dirty="0"/>
              <a:t>4</a:t>
            </a:r>
            <a:r>
              <a:rPr lang="zh-CN" altLang="en-US" dirty="0"/>
              <a:t>、打印核对表，核对表用于学生核对</a:t>
            </a:r>
            <a:r>
              <a:rPr lang="zh-CN" altLang="en-US" dirty="0" smtClean="0"/>
              <a:t>信息，院系留存。</a:t>
            </a:r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646" y="1258940"/>
            <a:ext cx="5733333" cy="51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43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20600"/>
            <a:ext cx="10515600" cy="5416799"/>
          </a:xfrm>
        </p:spPr>
        <p:txBody>
          <a:bodyPr/>
          <a:lstStyle/>
          <a:p>
            <a:r>
              <a:rPr lang="en-US" altLang="zh-CN" dirty="0" smtClean="0"/>
              <a:t>5</a:t>
            </a:r>
            <a:r>
              <a:rPr lang="zh-CN" altLang="en-US" dirty="0" smtClean="0"/>
              <a:t>、待院系完成申请工作后，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统一打印申请表交至管理办盖章。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/>
              <a:t>放假</a:t>
            </a:r>
            <a:r>
              <a:rPr lang="zh-CN" altLang="en-US" dirty="0" smtClean="0"/>
              <a:t>前发给学生，至户籍地资助中心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smtClean="0"/>
              <a:t>进行生源地审核。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906" y="0"/>
            <a:ext cx="63750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051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298</Words>
  <Application>Microsoft Office PowerPoint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宋体</vt:lpstr>
      <vt:lpstr>Arial</vt:lpstr>
      <vt:lpstr>Calibri</vt:lpstr>
      <vt:lpstr>Calibri Light</vt:lpstr>
      <vt:lpstr>Office 主题</vt:lpstr>
      <vt:lpstr>2016年度生源地信用 助学贷款续贷</vt:lpstr>
      <vt:lpstr>一、非江苏籍学生续贷流程</vt:lpstr>
      <vt:lpstr>二、江苏籍学生续贷流程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2016年度生源地信用 助学贷款续贷</dc:title>
  <dc:creator>jjf</dc:creator>
  <cp:lastModifiedBy>jjf</cp:lastModifiedBy>
  <cp:revision>9</cp:revision>
  <dcterms:created xsi:type="dcterms:W3CDTF">2016-05-18T00:22:19Z</dcterms:created>
  <dcterms:modified xsi:type="dcterms:W3CDTF">2016-05-18T01:46:38Z</dcterms:modified>
</cp:coreProperties>
</file>